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7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649AAB5-5878-41C9-8C05-AC29D1399A44}">
          <p14:sldIdLst>
            <p14:sldId id="256"/>
            <p14:sldId id="257"/>
            <p14:sldId id="258"/>
            <p14:sldId id="260"/>
          </p14:sldIdLst>
        </p14:section>
        <p14:section name="Store/Operation" id="{49F0BF10-E162-4A25-9372-0053A8D0FAC3}">
          <p14:sldIdLst>
            <p14:sldId id="261"/>
            <p14:sldId id="262"/>
            <p14:sldId id="263"/>
            <p14:sldId id="267"/>
          </p14:sldIdLst>
        </p14:section>
        <p14:section name="Warehouse" id="{7C0D900F-AFF7-42CF-AC30-1D54C96C78F0}">
          <p14:sldIdLst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118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3126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A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3B"/>
          </a:solidFill>
          <a:ln/>
        </p:spPr>
      </p:sp>
      <p:sp>
        <p:nvSpPr>
          <p:cNvPr id="3" name="Shape 1"/>
          <p:cNvSpPr/>
          <p:nvPr/>
        </p:nvSpPr>
        <p:spPr>
          <a:xfrm>
            <a:off x="9265615" y="-1463040"/>
            <a:ext cx="4389120" cy="43891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4" name="Shape 2"/>
          <p:cNvSpPr/>
          <p:nvPr/>
        </p:nvSpPr>
        <p:spPr>
          <a:xfrm>
            <a:off x="10180015" y="-548640"/>
            <a:ext cx="2377440" cy="23774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828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MERCHANDISE &amp; WAREHOUSE OPERATIONS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228600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Returning Stock to the Warehouse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548640" y="3611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9FC6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quick-reference guide for store teams</a:t>
            </a:r>
            <a:endParaRPr lang="en-US" sz="18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572000"/>
            <a:ext cx="502920" cy="5029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34440" y="457200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6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Operating Procedure  • 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26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This Matters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item that goes back to the warehouse should get there accurately, on time, and be trackable the whole way.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834640"/>
            <a:ext cx="3291840" cy="2377440"/>
          </a:xfrm>
          <a:prstGeom prst="roundRect">
            <a:avLst>
              <a:gd name="adj" fmla="val 4615"/>
            </a:avLst>
          </a:prstGeom>
          <a:solidFill>
            <a:srgbClr val="F1F7FA"/>
          </a:solidFill>
          <a:ln/>
        </p:spPr>
      </p:sp>
      <p:sp>
        <p:nvSpPr>
          <p:cNvPr id="6" name="Shape 4"/>
          <p:cNvSpPr/>
          <p:nvPr/>
        </p:nvSpPr>
        <p:spPr>
          <a:xfrm>
            <a:off x="1737360" y="3154680"/>
            <a:ext cx="914400" cy="91440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816" y="3374136"/>
            <a:ext cx="475488" cy="47548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42519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Accurate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31520" y="46634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SKU, right quantity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206240" y="2834640"/>
            <a:ext cx="3291840" cy="2377440"/>
          </a:xfrm>
          <a:prstGeom prst="roundRect">
            <a:avLst>
              <a:gd name="adj" fmla="val 4615"/>
            </a:avLst>
          </a:prstGeom>
          <a:solidFill>
            <a:srgbClr val="F1F7FA"/>
          </a:solidFill>
          <a:ln/>
        </p:spPr>
      </p:sp>
      <p:sp>
        <p:nvSpPr>
          <p:cNvPr id="11" name="Shape 8"/>
          <p:cNvSpPr/>
          <p:nvPr/>
        </p:nvSpPr>
        <p:spPr>
          <a:xfrm>
            <a:off x="5394960" y="3154680"/>
            <a:ext cx="914400" cy="91440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4416" y="3374136"/>
            <a:ext cx="475488" cy="47548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389120" y="42519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Traceable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4389120" y="46634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step is recorded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7863840" y="2834640"/>
            <a:ext cx="3291840" cy="2377440"/>
          </a:xfrm>
          <a:prstGeom prst="roundRect">
            <a:avLst>
              <a:gd name="adj" fmla="val 4615"/>
            </a:avLst>
          </a:prstGeom>
          <a:solidFill>
            <a:srgbClr val="F1F7FA"/>
          </a:solidFill>
          <a:ln/>
        </p:spPr>
      </p:sp>
      <p:sp>
        <p:nvSpPr>
          <p:cNvPr id="16" name="Shape 12"/>
          <p:cNvSpPr/>
          <p:nvPr/>
        </p:nvSpPr>
        <p:spPr>
          <a:xfrm>
            <a:off x="9052560" y="3154680"/>
            <a:ext cx="914400" cy="91440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2016" y="3374136"/>
            <a:ext cx="475488" cy="47548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046720" y="42519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Time</a:t>
            </a:r>
            <a:endParaRPr lang="en-US" sz="1800" dirty="0"/>
          </a:p>
        </p:txBody>
      </p:sp>
      <p:sp>
        <p:nvSpPr>
          <p:cNvPr id="19" name="Text 14"/>
          <p:cNvSpPr/>
          <p:nvPr/>
        </p:nvSpPr>
        <p:spPr>
          <a:xfrm>
            <a:off x="8046720" y="46634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delays for other stores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OWNDAYS  •  Return to Warehouse SOP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26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Do You Return Stock?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start a return when one of these two teams tells you to.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468880"/>
            <a:ext cx="5120640" cy="2651760"/>
          </a:xfrm>
          <a:prstGeom prst="roundRect">
            <a:avLst>
              <a:gd name="adj" fmla="val 4138"/>
            </a:avLst>
          </a:prstGeom>
          <a:solidFill>
            <a:srgbClr val="F1F7FA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3291840"/>
            <a:ext cx="1005840" cy="100584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242" y="3533242"/>
            <a:ext cx="523037" cy="52303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286000" y="31546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Merchandise Team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2286000" y="365760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a direct instruction to start a return or transfer.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172200" y="2468880"/>
            <a:ext cx="5120640" cy="2651760"/>
          </a:xfrm>
          <a:prstGeom prst="roundRect">
            <a:avLst>
              <a:gd name="adj" fmla="val 4138"/>
            </a:avLst>
          </a:prstGeom>
          <a:solidFill>
            <a:srgbClr val="F1F7FA"/>
          </a:solidFill>
          <a:ln/>
        </p:spPr>
      </p:sp>
      <p:sp>
        <p:nvSpPr>
          <p:cNvPr id="11" name="Shape 8"/>
          <p:cNvSpPr/>
          <p:nvPr/>
        </p:nvSpPr>
        <p:spPr>
          <a:xfrm>
            <a:off x="6629400" y="3291840"/>
            <a:ext cx="1005840" cy="100584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0802" y="3533242"/>
            <a:ext cx="523037" cy="52303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909560" y="31546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8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Warehouse Team (LK)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7909560" y="365760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Sends a correction invoice by email.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OWNDAYS  •  Return to Warehouse SOP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26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Who's Responsible for What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120640" cy="4023360"/>
          </a:xfrm>
          <a:prstGeom prst="roundRect">
            <a:avLst>
              <a:gd name="adj" fmla="val 2727"/>
            </a:avLst>
          </a:prstGeom>
          <a:solidFill>
            <a:srgbClr val="F1F7FA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874520"/>
            <a:ext cx="5120640" cy="822960"/>
          </a:xfrm>
          <a:prstGeom prst="roundRect">
            <a:avLst>
              <a:gd name="adj" fmla="val 13333"/>
            </a:avLst>
          </a:prstGeom>
          <a:solidFill>
            <a:srgbClr val="1C7293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2286000"/>
            <a:ext cx="5120640" cy="411480"/>
          </a:xfrm>
          <a:prstGeom prst="rect">
            <a:avLst/>
          </a:prstGeom>
          <a:solidFill>
            <a:srgbClr val="1C7293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075688"/>
            <a:ext cx="420624" cy="42062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17320" y="1874520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822960" y="306324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3172968"/>
            <a:ext cx="237744" cy="237744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22960" y="3063240"/>
            <a:ext cx="457200" cy="457200"/>
          </a:xfrm>
          <a:prstGeom prst="ellipse">
            <a:avLst/>
          </a:prstGeom>
          <a:solidFill>
            <a:srgbClr val="F1F7FA"/>
          </a:solidFill>
          <a:ln w="19050">
            <a:solidFill>
              <a:srgbClr val="1C7293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688" y="3172968"/>
            <a:ext cx="237744" cy="23774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17320" y="301752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&amp; pack stock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822960" y="393192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4041648"/>
            <a:ext cx="237744" cy="237744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822960" y="3931920"/>
            <a:ext cx="457200" cy="457200"/>
          </a:xfrm>
          <a:prstGeom prst="ellipse">
            <a:avLst/>
          </a:prstGeom>
          <a:solidFill>
            <a:srgbClr val="F1F7FA"/>
          </a:solidFill>
          <a:ln w="19050">
            <a:solidFill>
              <a:srgbClr val="1C7293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688" y="4041648"/>
            <a:ext cx="237744" cy="23774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417320" y="388620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the warehouse</a:t>
            </a:r>
            <a:endParaRPr lang="en-US" sz="1500" dirty="0"/>
          </a:p>
        </p:txBody>
      </p:sp>
      <p:sp>
        <p:nvSpPr>
          <p:cNvPr id="19" name="Shape 12"/>
          <p:cNvSpPr/>
          <p:nvPr/>
        </p:nvSpPr>
        <p:spPr>
          <a:xfrm>
            <a:off x="822960" y="480060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4910328"/>
            <a:ext cx="237744" cy="237744"/>
          </a:xfrm>
          <a:prstGeom prst="rect">
            <a:avLst/>
          </a:prstGeom>
        </p:spPr>
      </p:pic>
      <p:sp>
        <p:nvSpPr>
          <p:cNvPr id="21" name="Shape 13"/>
          <p:cNvSpPr/>
          <p:nvPr/>
        </p:nvSpPr>
        <p:spPr>
          <a:xfrm>
            <a:off x="822960" y="4800600"/>
            <a:ext cx="457200" cy="457200"/>
          </a:xfrm>
          <a:prstGeom prst="ellipse">
            <a:avLst/>
          </a:prstGeom>
          <a:solidFill>
            <a:srgbClr val="F1F7FA"/>
          </a:solidFill>
          <a:ln w="19050">
            <a:solidFill>
              <a:srgbClr val="1C7293"/>
            </a:solidFill>
            <a:prstDash val="solid"/>
          </a:ln>
        </p:spPr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688" y="4910328"/>
            <a:ext cx="237744" cy="237744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1417320" y="475488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 the cartons</a:t>
            </a:r>
            <a:endParaRPr lang="en-US" sz="1500" dirty="0"/>
          </a:p>
        </p:txBody>
      </p:sp>
      <p:sp>
        <p:nvSpPr>
          <p:cNvPr id="24" name="Shape 15"/>
          <p:cNvSpPr/>
          <p:nvPr/>
        </p:nvSpPr>
        <p:spPr>
          <a:xfrm>
            <a:off x="6172200" y="1874520"/>
            <a:ext cx="5120640" cy="4023360"/>
          </a:xfrm>
          <a:prstGeom prst="roundRect">
            <a:avLst>
              <a:gd name="adj" fmla="val 2727"/>
            </a:avLst>
          </a:prstGeom>
          <a:solidFill>
            <a:srgbClr val="F1F7FA"/>
          </a:solidFill>
          <a:ln/>
        </p:spPr>
      </p:sp>
      <p:sp>
        <p:nvSpPr>
          <p:cNvPr id="25" name="Shape 16"/>
          <p:cNvSpPr/>
          <p:nvPr/>
        </p:nvSpPr>
        <p:spPr>
          <a:xfrm>
            <a:off x="6172200" y="1874520"/>
            <a:ext cx="5120640" cy="822960"/>
          </a:xfrm>
          <a:prstGeom prst="roundRect">
            <a:avLst>
              <a:gd name="adj" fmla="val 13333"/>
            </a:avLst>
          </a:prstGeom>
          <a:solidFill>
            <a:srgbClr val="065A82"/>
          </a:solidFill>
          <a:ln/>
        </p:spPr>
      </p:sp>
      <p:sp>
        <p:nvSpPr>
          <p:cNvPr id="26" name="Shape 17"/>
          <p:cNvSpPr/>
          <p:nvPr/>
        </p:nvSpPr>
        <p:spPr>
          <a:xfrm>
            <a:off x="6172200" y="2286000"/>
            <a:ext cx="5120640" cy="411480"/>
          </a:xfrm>
          <a:prstGeom prst="rect">
            <a:avLst/>
          </a:prstGeom>
          <a:solidFill>
            <a:srgbClr val="065A82"/>
          </a:solidFill>
          <a:ln/>
        </p:spPr>
      </p:sp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2075688"/>
            <a:ext cx="420624" cy="420624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7040880" y="1874520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Warehouse</a:t>
            </a:r>
            <a:endParaRPr lang="en-US" sz="2000" dirty="0"/>
          </a:p>
        </p:txBody>
      </p:sp>
      <p:sp>
        <p:nvSpPr>
          <p:cNvPr id="29" name="Shape 19"/>
          <p:cNvSpPr/>
          <p:nvPr/>
        </p:nvSpPr>
        <p:spPr>
          <a:xfrm>
            <a:off x="6446520" y="306324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0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6248" y="3172968"/>
            <a:ext cx="237744" cy="237744"/>
          </a:xfrm>
          <a:prstGeom prst="rect">
            <a:avLst/>
          </a:prstGeom>
        </p:spPr>
      </p:pic>
      <p:sp>
        <p:nvSpPr>
          <p:cNvPr id="31" name="Shape 20"/>
          <p:cNvSpPr/>
          <p:nvPr/>
        </p:nvSpPr>
        <p:spPr>
          <a:xfrm>
            <a:off x="6446520" y="3063240"/>
            <a:ext cx="457200" cy="457200"/>
          </a:xfrm>
          <a:prstGeom prst="ellipse">
            <a:avLst/>
          </a:prstGeom>
          <a:solidFill>
            <a:srgbClr val="F1F7FA"/>
          </a:solidFill>
          <a:ln w="19050">
            <a:solidFill>
              <a:srgbClr val="065A82"/>
            </a:solidFill>
            <a:prstDash val="solid"/>
          </a:ln>
        </p:spPr>
      </p:sp>
      <p:pic>
        <p:nvPicPr>
          <p:cNvPr id="32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6248" y="3172968"/>
            <a:ext cx="237744" cy="237744"/>
          </a:xfrm>
          <a:prstGeom prst="rect">
            <a:avLst/>
          </a:prstGeom>
        </p:spPr>
      </p:pic>
      <p:sp>
        <p:nvSpPr>
          <p:cNvPr id="33" name="Text 21"/>
          <p:cNvSpPr/>
          <p:nvPr/>
        </p:nvSpPr>
        <p:spPr>
          <a:xfrm>
            <a:off x="7040880" y="301752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 &amp; verify stock</a:t>
            </a:r>
            <a:endParaRPr lang="en-US" sz="1500" dirty="0"/>
          </a:p>
        </p:txBody>
      </p:sp>
      <p:sp>
        <p:nvSpPr>
          <p:cNvPr id="34" name="Shape 22"/>
          <p:cNvSpPr/>
          <p:nvPr/>
        </p:nvSpPr>
        <p:spPr>
          <a:xfrm>
            <a:off x="6446520" y="393192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5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6248" y="4041648"/>
            <a:ext cx="237744" cy="237744"/>
          </a:xfrm>
          <a:prstGeom prst="rect">
            <a:avLst/>
          </a:prstGeom>
        </p:spPr>
      </p:pic>
      <p:sp>
        <p:nvSpPr>
          <p:cNvPr id="36" name="Shape 23"/>
          <p:cNvSpPr/>
          <p:nvPr/>
        </p:nvSpPr>
        <p:spPr>
          <a:xfrm>
            <a:off x="6446520" y="3931920"/>
            <a:ext cx="457200" cy="457200"/>
          </a:xfrm>
          <a:prstGeom prst="ellipse">
            <a:avLst/>
          </a:prstGeom>
          <a:solidFill>
            <a:srgbClr val="F1F7FA"/>
          </a:solidFill>
          <a:ln w="19050">
            <a:solidFill>
              <a:srgbClr val="065A82"/>
            </a:solidFill>
            <a:prstDash val="solid"/>
          </a:ln>
        </p:spPr>
      </p:sp>
      <p:pic>
        <p:nvPicPr>
          <p:cNvPr id="37" name="Image 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6248" y="4041648"/>
            <a:ext cx="237744" cy="237744"/>
          </a:xfrm>
          <a:prstGeom prst="rect">
            <a:avLst/>
          </a:prstGeom>
        </p:spPr>
      </p:pic>
      <p:sp>
        <p:nvSpPr>
          <p:cNvPr id="38" name="Text 24"/>
          <p:cNvSpPr/>
          <p:nvPr/>
        </p:nvSpPr>
        <p:spPr>
          <a:xfrm>
            <a:off x="7040880" y="388620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any discrepancies</a:t>
            </a:r>
            <a:endParaRPr lang="en-US" sz="1500" dirty="0"/>
          </a:p>
        </p:txBody>
      </p:sp>
      <p:sp>
        <p:nvSpPr>
          <p:cNvPr id="39" name="Shape 25"/>
          <p:cNvSpPr/>
          <p:nvPr/>
        </p:nvSpPr>
        <p:spPr>
          <a:xfrm>
            <a:off x="6446520" y="480060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0" name="Image 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6248" y="4910328"/>
            <a:ext cx="237744" cy="237744"/>
          </a:xfrm>
          <a:prstGeom prst="rect">
            <a:avLst/>
          </a:prstGeom>
        </p:spPr>
      </p:pic>
      <p:sp>
        <p:nvSpPr>
          <p:cNvPr id="41" name="Shape 26"/>
          <p:cNvSpPr/>
          <p:nvPr/>
        </p:nvSpPr>
        <p:spPr>
          <a:xfrm>
            <a:off x="6446520" y="4800600"/>
            <a:ext cx="457200" cy="457200"/>
          </a:xfrm>
          <a:prstGeom prst="ellipse">
            <a:avLst/>
          </a:prstGeom>
          <a:solidFill>
            <a:srgbClr val="F1F7FA"/>
          </a:solidFill>
          <a:ln w="19050">
            <a:solidFill>
              <a:srgbClr val="065A82"/>
            </a:solidFill>
            <a:prstDash val="solid"/>
          </a:ln>
        </p:spPr>
      </p:sp>
      <p:pic>
        <p:nvPicPr>
          <p:cNvPr id="42" name="Image 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6248" y="4910328"/>
            <a:ext cx="237744" cy="237744"/>
          </a:xfrm>
          <a:prstGeom prst="rect">
            <a:avLst/>
          </a:prstGeom>
        </p:spPr>
      </p:pic>
      <p:sp>
        <p:nvSpPr>
          <p:cNvPr id="43" name="Text 27"/>
          <p:cNvSpPr/>
          <p:nvPr/>
        </p:nvSpPr>
        <p:spPr>
          <a:xfrm>
            <a:off x="7040880" y="475488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inventory records</a:t>
            </a:r>
            <a:endParaRPr lang="en-US" sz="1500" dirty="0"/>
          </a:p>
        </p:txBody>
      </p:sp>
      <p:sp>
        <p:nvSpPr>
          <p:cNvPr id="44" name="Text 28"/>
          <p:cNvSpPr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OWNDAYS  •  Return to Warehouse SOP</a:t>
            </a:r>
            <a:endParaRPr lang="en-US" sz="900" dirty="0"/>
          </a:p>
        </p:txBody>
      </p:sp>
      <p:sp>
        <p:nvSpPr>
          <p:cNvPr id="45" name="Text 29"/>
          <p:cNvSpPr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26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You Pack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these four things before any carton is sealed.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11094415" cy="1143000"/>
          </a:xfrm>
          <a:prstGeom prst="roundRect">
            <a:avLst>
              <a:gd name="adj" fmla="val 8000"/>
            </a:avLst>
          </a:prstGeom>
          <a:solidFill>
            <a:srgbClr val="F1F7FA"/>
          </a:solidFill>
          <a:ln/>
        </p:spPr>
      </p:sp>
      <p:sp>
        <p:nvSpPr>
          <p:cNvPr id="6" name="Shape 4"/>
          <p:cNvSpPr/>
          <p:nvPr/>
        </p:nvSpPr>
        <p:spPr>
          <a:xfrm>
            <a:off x="891540" y="2514600"/>
            <a:ext cx="777240" cy="77724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078" y="2701138"/>
            <a:ext cx="404165" cy="40416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920240" y="2441448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SKU &amp; quantity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920240" y="286207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they match the transfer document exactly.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48640" y="3657600"/>
            <a:ext cx="11094415" cy="1143000"/>
          </a:xfrm>
          <a:prstGeom prst="roundRect">
            <a:avLst>
              <a:gd name="adj" fmla="val 8000"/>
            </a:avLst>
          </a:prstGeom>
          <a:solidFill>
            <a:srgbClr val="F1F7FA"/>
          </a:solidFill>
          <a:ln/>
        </p:spPr>
      </p:sp>
      <p:sp>
        <p:nvSpPr>
          <p:cNvPr id="11" name="Shape 8"/>
          <p:cNvSpPr/>
          <p:nvPr/>
        </p:nvSpPr>
        <p:spPr>
          <a:xfrm>
            <a:off x="891540" y="3840480"/>
            <a:ext cx="777240" cy="77724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78" y="4027018"/>
            <a:ext cx="404165" cy="40416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920240" y="3767328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condition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1920240" y="418795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condition, RFID tagged, complete accessories, original packaging where required.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548640" y="4983480"/>
            <a:ext cx="11094415" cy="1143000"/>
          </a:xfrm>
          <a:prstGeom prst="roundRect">
            <a:avLst>
              <a:gd name="adj" fmla="val 8000"/>
            </a:avLst>
          </a:prstGeom>
          <a:solidFill>
            <a:srgbClr val="F1F7FA"/>
          </a:solidFill>
          <a:ln/>
        </p:spPr>
      </p:sp>
      <p:sp>
        <p:nvSpPr>
          <p:cNvPr id="16" name="Shape 12"/>
          <p:cNvSpPr/>
          <p:nvPr/>
        </p:nvSpPr>
        <p:spPr>
          <a:xfrm>
            <a:off x="891540" y="5166360"/>
            <a:ext cx="777240" cy="777240"/>
          </a:xfrm>
          <a:prstGeom prst="ellipse">
            <a:avLst/>
          </a:prstGeom>
          <a:solidFill>
            <a:srgbClr val="1C7293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078" y="5352898"/>
            <a:ext cx="404165" cy="404165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920240" y="5093208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defective items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1920240" y="551383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mix defective stock with saleable stock.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OWNDAYS  •  Return to Warehouse SOP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26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the Transfer, Then Pack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Create the Stock Transfer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23317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51560" y="2286000"/>
            <a:ext cx="4709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it in ODNet (non-NEXS stores) or ODNet2 (NEXS stores).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3108960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31089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051560" y="3063240"/>
            <a:ext cx="4709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Double-check SKU, quantity and destination warehouse.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3886200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3886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51560" y="3840480"/>
            <a:ext cx="4709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the transfer document and attach it to the box.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0" y="182880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Pack It Right</a:t>
            </a:r>
            <a:endParaRPr lang="en-US" sz="17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331720"/>
            <a:ext cx="274320" cy="27432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6812280" y="2258568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carton size that suits the items.</a:t>
            </a:r>
            <a:endParaRPr lang="en-US" sz="130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898648"/>
            <a:ext cx="274320" cy="27432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6812280" y="2825496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fragile items in bubble wrap if you have.</a:t>
            </a:r>
            <a:endParaRPr lang="en-US" sz="1300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465576"/>
            <a:ext cx="274320" cy="27432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812280" y="3392424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mix defective and saleable stock.</a:t>
            </a:r>
            <a:endParaRPr lang="en-US" sz="13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032504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812280" y="3959352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 every carton properly.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6126480" y="1828800"/>
            <a:ext cx="0" cy="4114800"/>
          </a:xfrm>
          <a:prstGeom prst="line">
            <a:avLst/>
          </a:prstGeom>
          <a:noFill/>
          <a:ln w="19050">
            <a:solidFill>
              <a:srgbClr val="E0E7EA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OWNDAYS  •  Return to Warehouse SOP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26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Label the Box, Then Notify Dispatch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4206240" cy="2926080"/>
          </a:xfrm>
          <a:prstGeom prst="roundRect">
            <a:avLst>
              <a:gd name="adj" fmla="val 2500"/>
            </a:avLst>
          </a:prstGeom>
          <a:solidFill>
            <a:srgbClr val="D9C39B"/>
          </a:solidFill>
          <a:ln w="19050">
            <a:solidFill>
              <a:srgbClr val="B08D5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331720"/>
            <a:ext cx="173736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1726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2331720"/>
            <a:ext cx="1737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" y="516636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Longest visible side, facing outward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164592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Place the Label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577840" y="210312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the Dispatch Team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577840" y="246888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this to the warehouse dispatch WhatsApp group: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600700" y="3040380"/>
            <a:ext cx="594360" cy="59436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346" y="3183026"/>
            <a:ext cx="309067" cy="309067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309360" y="3090672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name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5600700" y="3698748"/>
            <a:ext cx="594360" cy="59436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346" y="3841394"/>
            <a:ext cx="309067" cy="309067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309360" y="374904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destination</a:t>
            </a:r>
            <a:endParaRPr lang="en-US" sz="1350" dirty="0"/>
          </a:p>
        </p:txBody>
      </p:sp>
      <p:sp>
        <p:nvSpPr>
          <p:cNvPr id="17" name="Shape 13"/>
          <p:cNvSpPr/>
          <p:nvPr/>
        </p:nvSpPr>
        <p:spPr>
          <a:xfrm>
            <a:off x="5600700" y="4357116"/>
            <a:ext cx="594360" cy="59436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346" y="4499762"/>
            <a:ext cx="309067" cy="30906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09360" y="4407408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cartons</a:t>
            </a:r>
            <a:endParaRPr lang="en-US" sz="1350" dirty="0"/>
          </a:p>
        </p:txBody>
      </p:sp>
      <p:sp>
        <p:nvSpPr>
          <p:cNvPr id="20" name="Shape 15"/>
          <p:cNvSpPr/>
          <p:nvPr/>
        </p:nvSpPr>
        <p:spPr>
          <a:xfrm>
            <a:off x="5600700" y="5015484"/>
            <a:ext cx="594360" cy="59436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3346" y="5158130"/>
            <a:ext cx="309067" cy="30906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09360" y="5065776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of the cartons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OWNDAYS  •  Return to Warehouse SOP</a:t>
            </a:r>
            <a:endParaRPr lang="en-US" sz="900" dirty="0"/>
          </a:p>
        </p:txBody>
      </p:sp>
      <p:sp>
        <p:nvSpPr>
          <p:cNvPr id="24" name="Text 18"/>
          <p:cNvSpPr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19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D3911F3-4C83-BF2F-76F2-F63083B46739}"/>
              </a:ext>
            </a:extLst>
          </p:cNvPr>
          <p:cNvGrpSpPr/>
          <p:nvPr/>
        </p:nvGrpSpPr>
        <p:grpSpPr>
          <a:xfrm>
            <a:off x="562416" y="564556"/>
            <a:ext cx="11067167" cy="5728887"/>
            <a:chOff x="562416" y="564556"/>
            <a:chExt cx="11067167" cy="5728887"/>
          </a:xfrm>
        </p:grpSpPr>
        <p:sp>
          <p:nvSpPr>
            <p:cNvPr id="24" name="Shape 3">
              <a:extLst>
                <a:ext uri="{FF2B5EF4-FFF2-40B4-BE49-F238E27FC236}">
                  <a16:creationId xmlns:a16="http://schemas.microsoft.com/office/drawing/2014/main" id="{DBE7A358-3FC0-FC4E-D438-A3061F33C97C}"/>
                </a:ext>
              </a:extLst>
            </p:cNvPr>
            <p:cNvSpPr/>
            <p:nvPr/>
          </p:nvSpPr>
          <p:spPr>
            <a:xfrm>
              <a:off x="562416" y="564556"/>
              <a:ext cx="11067167" cy="5728887"/>
            </a:xfrm>
            <a:prstGeom prst="roundRect">
              <a:avLst>
                <a:gd name="adj" fmla="val 1136"/>
              </a:avLst>
            </a:prstGeom>
            <a:solidFill>
              <a:srgbClr val="FFFFFF"/>
            </a:solidFill>
            <a:ln w="19050">
              <a:solidFill>
                <a:srgbClr val="1E2761"/>
              </a:solidFill>
              <a:prstDash val="solid"/>
            </a:ln>
          </p:spPr>
        </p:sp>
        <p:sp>
          <p:nvSpPr>
            <p:cNvPr id="25" name="Shape 4">
              <a:extLst>
                <a:ext uri="{FF2B5EF4-FFF2-40B4-BE49-F238E27FC236}">
                  <a16:creationId xmlns:a16="http://schemas.microsoft.com/office/drawing/2014/main" id="{FC3F3F2B-2FD9-542E-BFAF-B7064EF39066}"/>
                </a:ext>
              </a:extLst>
            </p:cNvPr>
            <p:cNvSpPr/>
            <p:nvPr/>
          </p:nvSpPr>
          <p:spPr>
            <a:xfrm>
              <a:off x="953022" y="759859"/>
              <a:ext cx="2604039" cy="1041616"/>
            </a:xfrm>
            <a:prstGeom prst="rect">
              <a:avLst/>
            </a:prstGeom>
            <a:solidFill>
              <a:srgbClr val="E9EDF7"/>
            </a:solidFill>
            <a:ln/>
          </p:spPr>
        </p:sp>
        <p:sp>
          <p:nvSpPr>
            <p:cNvPr id="26" name="Text 5">
              <a:extLst>
                <a:ext uri="{FF2B5EF4-FFF2-40B4-BE49-F238E27FC236}">
                  <a16:creationId xmlns:a16="http://schemas.microsoft.com/office/drawing/2014/main" id="{80B7DB4A-AF71-EA36-620D-96EE354B9030}"/>
                </a:ext>
              </a:extLst>
            </p:cNvPr>
            <p:cNvSpPr txBox="1"/>
            <p:nvPr/>
          </p:nvSpPr>
          <p:spPr>
            <a:xfrm>
              <a:off x="953022" y="759859"/>
              <a:ext cx="2604039" cy="10416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2B2B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To:</a:t>
              </a:r>
              <a:endParaRPr lang="en-US" sz="3200" dirty="0"/>
            </a:p>
          </p:txBody>
        </p:sp>
        <p:sp>
          <p:nvSpPr>
            <p:cNvPr id="27" name="Shape 6">
              <a:extLst>
                <a:ext uri="{FF2B5EF4-FFF2-40B4-BE49-F238E27FC236}">
                  <a16:creationId xmlns:a16="http://schemas.microsoft.com/office/drawing/2014/main" id="{57EDC97B-A684-A693-53BB-05620EFACCFA}"/>
                </a:ext>
              </a:extLst>
            </p:cNvPr>
            <p:cNvSpPr/>
            <p:nvPr/>
          </p:nvSpPr>
          <p:spPr>
            <a:xfrm>
              <a:off x="3817465" y="1671273"/>
              <a:ext cx="7421512" cy="0"/>
            </a:xfrm>
            <a:prstGeom prst="line">
              <a:avLst/>
            </a:prstGeom>
            <a:noFill/>
            <a:ln w="12700">
              <a:solidFill>
                <a:srgbClr val="2B2B2E"/>
              </a:solidFill>
              <a:prstDash val="solid"/>
            </a:ln>
          </p:spPr>
        </p:sp>
        <p:sp>
          <p:nvSpPr>
            <p:cNvPr id="28" name="Shape 7">
              <a:extLst>
                <a:ext uri="{FF2B5EF4-FFF2-40B4-BE49-F238E27FC236}">
                  <a16:creationId xmlns:a16="http://schemas.microsoft.com/office/drawing/2014/main" id="{4424D699-EB7D-0BFC-4405-4395F0715908}"/>
                </a:ext>
              </a:extLst>
            </p:cNvPr>
            <p:cNvSpPr/>
            <p:nvPr/>
          </p:nvSpPr>
          <p:spPr>
            <a:xfrm>
              <a:off x="953022" y="2192081"/>
              <a:ext cx="2604039" cy="1041616"/>
            </a:xfrm>
            <a:prstGeom prst="rect">
              <a:avLst/>
            </a:prstGeom>
            <a:solidFill>
              <a:srgbClr val="E9EDF7"/>
            </a:solidFill>
            <a:ln/>
          </p:spPr>
        </p:sp>
        <p:sp>
          <p:nvSpPr>
            <p:cNvPr id="29" name="Text 8">
              <a:extLst>
                <a:ext uri="{FF2B5EF4-FFF2-40B4-BE49-F238E27FC236}">
                  <a16:creationId xmlns:a16="http://schemas.microsoft.com/office/drawing/2014/main" id="{19F4EB68-DFDE-F46F-936B-B661FB4A0FDC}"/>
                </a:ext>
              </a:extLst>
            </p:cNvPr>
            <p:cNvSpPr txBox="1"/>
            <p:nvPr/>
          </p:nvSpPr>
          <p:spPr>
            <a:xfrm>
              <a:off x="953022" y="2192081"/>
              <a:ext cx="2604039" cy="10416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2B2B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From:</a:t>
              </a:r>
              <a:endParaRPr lang="en-US" sz="3200" dirty="0"/>
            </a:p>
          </p:txBody>
        </p:sp>
        <p:sp>
          <p:nvSpPr>
            <p:cNvPr id="30" name="Shape 9">
              <a:extLst>
                <a:ext uri="{FF2B5EF4-FFF2-40B4-BE49-F238E27FC236}">
                  <a16:creationId xmlns:a16="http://schemas.microsoft.com/office/drawing/2014/main" id="{5B260B9C-27F2-CD7C-AEE3-C000C673BD7D}"/>
                </a:ext>
              </a:extLst>
            </p:cNvPr>
            <p:cNvSpPr/>
            <p:nvPr/>
          </p:nvSpPr>
          <p:spPr>
            <a:xfrm>
              <a:off x="3817465" y="3103495"/>
              <a:ext cx="7421512" cy="0"/>
            </a:xfrm>
            <a:prstGeom prst="line">
              <a:avLst/>
            </a:prstGeom>
            <a:noFill/>
            <a:ln w="12700">
              <a:solidFill>
                <a:srgbClr val="2B2B2E"/>
              </a:solidFill>
              <a:prstDash val="solid"/>
            </a:ln>
          </p:spPr>
        </p:sp>
        <p:sp>
          <p:nvSpPr>
            <p:cNvPr id="31" name="Shape 10">
              <a:extLst>
                <a:ext uri="{FF2B5EF4-FFF2-40B4-BE49-F238E27FC236}">
                  <a16:creationId xmlns:a16="http://schemas.microsoft.com/office/drawing/2014/main" id="{ED68A23A-1EA6-72BD-CCA7-C76A376939B6}"/>
                </a:ext>
              </a:extLst>
            </p:cNvPr>
            <p:cNvSpPr/>
            <p:nvPr/>
          </p:nvSpPr>
          <p:spPr>
            <a:xfrm>
              <a:off x="953022" y="3624302"/>
              <a:ext cx="2604039" cy="1041616"/>
            </a:xfrm>
            <a:prstGeom prst="rect">
              <a:avLst/>
            </a:prstGeom>
            <a:solidFill>
              <a:srgbClr val="E9EDF7"/>
            </a:solidFill>
            <a:ln/>
          </p:spPr>
        </p:sp>
        <p:sp>
          <p:nvSpPr>
            <p:cNvPr id="32" name="Text 11">
              <a:extLst>
                <a:ext uri="{FF2B5EF4-FFF2-40B4-BE49-F238E27FC236}">
                  <a16:creationId xmlns:a16="http://schemas.microsoft.com/office/drawing/2014/main" id="{B0A9E4F3-6E4B-9E10-1E3F-C3D5341A6EC4}"/>
                </a:ext>
              </a:extLst>
            </p:cNvPr>
            <p:cNvSpPr txBox="1"/>
            <p:nvPr/>
          </p:nvSpPr>
          <p:spPr>
            <a:xfrm>
              <a:off x="953022" y="3624302"/>
              <a:ext cx="2604039" cy="10416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2B2B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C/N:</a:t>
              </a:r>
              <a:endParaRPr lang="en-US" sz="3200" dirty="0"/>
            </a:p>
          </p:txBody>
        </p:sp>
        <p:sp>
          <p:nvSpPr>
            <p:cNvPr id="34" name="Shape 12">
              <a:extLst>
                <a:ext uri="{FF2B5EF4-FFF2-40B4-BE49-F238E27FC236}">
                  <a16:creationId xmlns:a16="http://schemas.microsoft.com/office/drawing/2014/main" id="{036928ED-913A-E482-A313-8FEC5A91BE05}"/>
                </a:ext>
              </a:extLst>
            </p:cNvPr>
            <p:cNvSpPr/>
            <p:nvPr/>
          </p:nvSpPr>
          <p:spPr>
            <a:xfrm>
              <a:off x="3817465" y="4535716"/>
              <a:ext cx="7421512" cy="0"/>
            </a:xfrm>
            <a:prstGeom prst="line">
              <a:avLst/>
            </a:prstGeom>
            <a:noFill/>
            <a:ln w="12700">
              <a:solidFill>
                <a:srgbClr val="2B2B2E"/>
              </a:solidFill>
              <a:prstDash val="solid"/>
            </a:ln>
          </p:spPr>
        </p:sp>
        <p:sp>
          <p:nvSpPr>
            <p:cNvPr id="35" name="Shape 13">
              <a:extLst>
                <a:ext uri="{FF2B5EF4-FFF2-40B4-BE49-F238E27FC236}">
                  <a16:creationId xmlns:a16="http://schemas.microsoft.com/office/drawing/2014/main" id="{55AD6AD2-00A5-2AA2-0E97-E7513246603D}"/>
                </a:ext>
              </a:extLst>
            </p:cNvPr>
            <p:cNvSpPr/>
            <p:nvPr/>
          </p:nvSpPr>
          <p:spPr>
            <a:xfrm>
              <a:off x="6479354" y="3624302"/>
              <a:ext cx="1562424" cy="781212"/>
            </a:xfrm>
            <a:prstGeom prst="rect">
              <a:avLst/>
            </a:prstGeom>
            <a:solidFill>
              <a:srgbClr val="E9EDF7"/>
            </a:solidFill>
            <a:ln/>
          </p:spPr>
        </p:sp>
        <p:sp>
          <p:nvSpPr>
            <p:cNvPr id="36" name="Text 14">
              <a:extLst>
                <a:ext uri="{FF2B5EF4-FFF2-40B4-BE49-F238E27FC236}">
                  <a16:creationId xmlns:a16="http://schemas.microsoft.com/office/drawing/2014/main" id="{54378320-5E50-5601-F1C7-B27A420F1302}"/>
                </a:ext>
              </a:extLst>
            </p:cNvPr>
            <p:cNvSpPr txBox="1"/>
            <p:nvPr/>
          </p:nvSpPr>
          <p:spPr>
            <a:xfrm>
              <a:off x="6479354" y="3624302"/>
              <a:ext cx="1562424" cy="7812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u="sng" dirty="0">
                  <a:solidFill>
                    <a:srgbClr val="2B2B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OF</a:t>
              </a:r>
              <a:endParaRPr lang="en-US" sz="1500" dirty="0"/>
            </a:p>
          </p:txBody>
        </p:sp>
        <p:sp>
          <p:nvSpPr>
            <p:cNvPr id="37" name="Shape 15">
              <a:extLst>
                <a:ext uri="{FF2B5EF4-FFF2-40B4-BE49-F238E27FC236}">
                  <a16:creationId xmlns:a16="http://schemas.microsoft.com/office/drawing/2014/main" id="{D176F791-F0A6-9718-53F9-4C6A974CD19D}"/>
                </a:ext>
              </a:extLst>
            </p:cNvPr>
            <p:cNvSpPr/>
            <p:nvPr/>
          </p:nvSpPr>
          <p:spPr>
            <a:xfrm>
              <a:off x="953022" y="5056524"/>
              <a:ext cx="2604039" cy="1041616"/>
            </a:xfrm>
            <a:prstGeom prst="rect">
              <a:avLst/>
            </a:prstGeom>
            <a:solidFill>
              <a:srgbClr val="E9EDF7"/>
            </a:solidFill>
            <a:ln/>
          </p:spPr>
        </p:sp>
        <p:sp>
          <p:nvSpPr>
            <p:cNvPr id="38" name="Text 16">
              <a:extLst>
                <a:ext uri="{FF2B5EF4-FFF2-40B4-BE49-F238E27FC236}">
                  <a16:creationId xmlns:a16="http://schemas.microsoft.com/office/drawing/2014/main" id="{C5D91ADC-8FBE-6AA4-78BE-AE101207EE8D}"/>
                </a:ext>
              </a:extLst>
            </p:cNvPr>
            <p:cNvSpPr txBox="1"/>
            <p:nvPr/>
          </p:nvSpPr>
          <p:spPr>
            <a:xfrm>
              <a:off x="953022" y="5056524"/>
              <a:ext cx="2604039" cy="10416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2B2B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Invoice No.</a:t>
              </a:r>
              <a:endParaRPr lang="en-US" sz="2800" dirty="0"/>
            </a:p>
            <a:p>
              <a:pPr marL="0" indent="0" algn="ctr">
                <a:buNone/>
              </a:pPr>
              <a:r>
                <a:rPr lang="en-US" sz="2800" dirty="0">
                  <a:solidFill>
                    <a:srgbClr val="2B2B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Header No.</a:t>
              </a:r>
              <a:endParaRPr lang="en-US" sz="2800" dirty="0"/>
            </a:p>
          </p:txBody>
        </p:sp>
        <p:sp>
          <p:nvSpPr>
            <p:cNvPr id="39" name="Shape 17">
              <a:extLst>
                <a:ext uri="{FF2B5EF4-FFF2-40B4-BE49-F238E27FC236}">
                  <a16:creationId xmlns:a16="http://schemas.microsoft.com/office/drawing/2014/main" id="{D8FE6F7B-5EB8-D7DA-8600-F6EBFE66C1A1}"/>
                </a:ext>
              </a:extLst>
            </p:cNvPr>
            <p:cNvSpPr/>
            <p:nvPr/>
          </p:nvSpPr>
          <p:spPr>
            <a:xfrm>
              <a:off x="3817465" y="5967938"/>
              <a:ext cx="7421512" cy="0"/>
            </a:xfrm>
            <a:prstGeom prst="line">
              <a:avLst/>
            </a:prstGeom>
            <a:noFill/>
            <a:ln w="12700">
              <a:solidFill>
                <a:srgbClr val="2B2B2E"/>
              </a:solidFill>
              <a:prstDash val="solid"/>
            </a:ln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26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It Arrives at the Warehouse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F1F7FA"/>
          </a:solidFill>
          <a:ln/>
        </p:spPr>
      </p:sp>
      <p:sp>
        <p:nvSpPr>
          <p:cNvPr id="5" name="Shape 3"/>
          <p:cNvSpPr/>
          <p:nvPr/>
        </p:nvSpPr>
        <p:spPr>
          <a:xfrm>
            <a:off x="845820" y="2034540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466" y="2177186"/>
            <a:ext cx="309067" cy="30906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92024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carton condition and count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48640" y="292608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F1F7FA"/>
          </a:solidFill>
          <a:ln/>
        </p:spPr>
      </p:sp>
      <p:sp>
        <p:nvSpPr>
          <p:cNvPr id="9" name="Shape 6"/>
          <p:cNvSpPr/>
          <p:nvPr/>
        </p:nvSpPr>
        <p:spPr>
          <a:xfrm>
            <a:off x="845820" y="3040380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466" y="3183026"/>
            <a:ext cx="309067" cy="30906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91640" y="292608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SKU and quantity to the transfer invoice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548640" y="393192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F1F7FA"/>
          </a:solidFill>
          <a:ln/>
        </p:spPr>
      </p:sp>
      <p:sp>
        <p:nvSpPr>
          <p:cNvPr id="13" name="Shape 9"/>
          <p:cNvSpPr/>
          <p:nvPr/>
        </p:nvSpPr>
        <p:spPr>
          <a:xfrm>
            <a:off x="845820" y="4046220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466" y="4188866"/>
            <a:ext cx="309067" cy="30906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691640" y="393192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shortages, excess, or damage right away</a:t>
            </a:r>
            <a:endParaRPr lang="en-US" sz="1550" dirty="0"/>
          </a:p>
        </p:txBody>
      </p:sp>
      <p:sp>
        <p:nvSpPr>
          <p:cNvPr id="16" name="Shape 11"/>
          <p:cNvSpPr/>
          <p:nvPr/>
        </p:nvSpPr>
        <p:spPr>
          <a:xfrm>
            <a:off x="548640" y="493776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F1F7FA"/>
          </a:solidFill>
          <a:ln/>
        </p:spPr>
      </p:sp>
      <p:sp>
        <p:nvSpPr>
          <p:cNvPr id="17" name="Shape 12"/>
          <p:cNvSpPr/>
          <p:nvPr/>
        </p:nvSpPr>
        <p:spPr>
          <a:xfrm>
            <a:off x="845820" y="5052060"/>
            <a:ext cx="594360" cy="594360"/>
          </a:xfrm>
          <a:prstGeom prst="ellipse">
            <a:avLst/>
          </a:prstGeom>
          <a:solidFill>
            <a:srgbClr val="065A82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466" y="5194706"/>
            <a:ext cx="309067" cy="30906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691640" y="493776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goods receipt in the inventory system</a:t>
            </a:r>
            <a:endParaRPr lang="en-US" sz="1550" dirty="0"/>
          </a:p>
        </p:txBody>
      </p:sp>
      <p:sp>
        <p:nvSpPr>
          <p:cNvPr id="20" name="Text 14"/>
          <p:cNvSpPr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OWNDAYS  •  Return to Warehouse SOP</a:t>
            </a:r>
            <a:endParaRPr lang="en-US" sz="900" dirty="0"/>
          </a:p>
        </p:txBody>
      </p:sp>
      <p:sp>
        <p:nvSpPr>
          <p:cNvPr id="21" name="Text 15"/>
          <p:cNvSpPr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EXCEPTIONS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26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Something Doesn't Match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212080" cy="3291840"/>
          </a:xfrm>
          <a:prstGeom prst="roundRect">
            <a:avLst>
              <a:gd name="adj" fmla="val 3333"/>
            </a:avLst>
          </a:prstGeom>
          <a:solidFill>
            <a:srgbClr val="F1F7FA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94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Possible Issues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68680" y="2743200"/>
            <a:ext cx="457200" cy="45720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" y="2852928"/>
            <a:ext cx="237744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08760" y="274320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items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68680" y="3337560"/>
            <a:ext cx="457200" cy="45720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" y="3447288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08760" y="333756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Wrong SKU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68680" y="3931920"/>
            <a:ext cx="457200" cy="45720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" y="4041648"/>
            <a:ext cx="237744" cy="23774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08760" y="39319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Incorrect quantity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868680" y="4526280"/>
            <a:ext cx="457200" cy="45720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" y="4636008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08760" y="45262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26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Damaged products</a:t>
            </a:r>
            <a:endParaRPr lang="en-US" sz="1400" dirty="0"/>
          </a:p>
        </p:txBody>
      </p:sp>
      <p:sp>
        <p:nvSpPr>
          <p:cNvPr id="18" name="Shape 12"/>
          <p:cNvSpPr/>
          <p:nvPr/>
        </p:nvSpPr>
        <p:spPr>
          <a:xfrm>
            <a:off x="6446520" y="1965960"/>
            <a:ext cx="5166360" cy="3291840"/>
          </a:xfrm>
          <a:prstGeom prst="roundRect">
            <a:avLst>
              <a:gd name="adj" fmla="val 3333"/>
            </a:avLst>
          </a:prstGeom>
          <a:solidFill>
            <a:srgbClr val="065A82"/>
          </a:solidFill>
          <a:ln/>
        </p:spPr>
      </p:sp>
      <p:sp>
        <p:nvSpPr>
          <p:cNvPr id="19" name="Text 13"/>
          <p:cNvSpPr/>
          <p:nvPr/>
        </p:nvSpPr>
        <p:spPr>
          <a:xfrm>
            <a:off x="6766560" y="2194560"/>
            <a:ext cx="4526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Warehouse Will</a:t>
            </a:r>
            <a:endParaRPr lang="en-US" sz="16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2761488"/>
            <a:ext cx="274320" cy="27432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178040" y="2688336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photos of the issue</a:t>
            </a:r>
            <a:endParaRPr lang="en-US" sz="14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3355848"/>
            <a:ext cx="274320" cy="27432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7178040" y="3282696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the discrepancy</a:t>
            </a:r>
            <a:endParaRPr lang="en-US" sz="14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3950208"/>
            <a:ext cx="274320" cy="27432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7178040" y="3877056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 the originating store ASAP</a:t>
            </a:r>
            <a:endParaRPr lang="en-US" sz="1400" dirty="0"/>
          </a:p>
        </p:txBody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4544568"/>
            <a:ext cx="274320" cy="274320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7178040" y="4471416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 the investigation</a:t>
            </a:r>
            <a:endParaRPr lang="en-US" sz="1400" dirty="0"/>
          </a:p>
        </p:txBody>
      </p:sp>
      <p:sp>
        <p:nvSpPr>
          <p:cNvPr id="28" name="Text 18"/>
          <p:cNvSpPr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OWNDAYS  •  Return to Warehouse SOP</a:t>
            </a:r>
            <a:endParaRPr lang="en-US" sz="900" dirty="0"/>
          </a:p>
        </p:txBody>
      </p:sp>
      <p:sp>
        <p:nvSpPr>
          <p:cNvPr id="29" name="Text 19"/>
          <p:cNvSpPr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2A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-1645920"/>
            <a:ext cx="4114800" cy="4114800"/>
          </a:xfrm>
          <a:prstGeom prst="ellipse">
            <a:avLst/>
          </a:prstGeom>
          <a:solidFill>
            <a:srgbClr val="065A82">
              <a:alpha val="7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DISPATCH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Golden Rules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71500" y="1851660"/>
            <a:ext cx="685800" cy="68580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" y="2016252"/>
            <a:ext cx="356616" cy="35661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828800"/>
            <a:ext cx="99971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send stock without a transfer document.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71500" y="2720340"/>
            <a:ext cx="685800" cy="68580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" y="2884932"/>
            <a:ext cx="356616" cy="35661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08760" y="2697480"/>
            <a:ext cx="99971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combine multiple transfers into one carton unless told to.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571500" y="3589020"/>
            <a:ext cx="685800" cy="68580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092" y="3753612"/>
            <a:ext cx="356616" cy="35661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08760" y="3566160"/>
            <a:ext cx="99971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 everything to prevent damage in transit.</a:t>
            </a:r>
            <a:endParaRPr lang="en-US" sz="1550" dirty="0"/>
          </a:p>
        </p:txBody>
      </p:sp>
      <p:sp>
        <p:nvSpPr>
          <p:cNvPr id="14" name="Shape 9"/>
          <p:cNvSpPr/>
          <p:nvPr/>
        </p:nvSpPr>
        <p:spPr>
          <a:xfrm>
            <a:off x="571500" y="4457700"/>
            <a:ext cx="685800" cy="68580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092" y="4622292"/>
            <a:ext cx="356616" cy="35661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508760" y="4434840"/>
            <a:ext cx="99971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the dispatch team for pick-up.</a:t>
            </a:r>
            <a:endParaRPr lang="en-US" sz="1550" dirty="0"/>
          </a:p>
        </p:txBody>
      </p:sp>
      <p:sp>
        <p:nvSpPr>
          <p:cNvPr id="17" name="Shape 11"/>
          <p:cNvSpPr/>
          <p:nvPr/>
        </p:nvSpPr>
        <p:spPr>
          <a:xfrm>
            <a:off x="571500" y="5326380"/>
            <a:ext cx="685800" cy="68580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092" y="5490972"/>
            <a:ext cx="356616" cy="356616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508760" y="5303520"/>
            <a:ext cx="99971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tracking info until the warehouse confirms receipt.</a:t>
            </a:r>
            <a:endParaRPr lang="en-US" sz="1550" dirty="0"/>
          </a:p>
        </p:txBody>
      </p:sp>
      <p:sp>
        <p:nvSpPr>
          <p:cNvPr id="20" name="Text 13"/>
          <p:cNvSpPr/>
          <p:nvPr/>
        </p:nvSpPr>
        <p:spPr>
          <a:xfrm>
            <a:off x="54864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C6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OWNDAYS  •  Return to Warehouse SOP</a:t>
            </a:r>
            <a:endParaRPr lang="en-US" sz="900" dirty="0"/>
          </a:p>
        </p:txBody>
      </p:sp>
      <p:sp>
        <p:nvSpPr>
          <p:cNvPr id="21" name="Text 14"/>
          <p:cNvSpPr/>
          <p:nvPr/>
        </p:nvSpPr>
        <p:spPr>
          <a:xfrm>
            <a:off x="1118585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C6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532</Words>
  <Application>Microsoft Office PowerPoint</Application>
  <PresentationFormat>Widescreen</PresentationFormat>
  <Paragraphs>126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Hayden Lam</cp:lastModifiedBy>
  <cp:revision>2</cp:revision>
  <dcterms:created xsi:type="dcterms:W3CDTF">2026-09-15T01:07:03Z</dcterms:created>
  <dcterms:modified xsi:type="dcterms:W3CDTF">2026-09-15T01:11:12Z</dcterms:modified>
</cp:coreProperties>
</file>